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60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0" r:id="rId12"/>
    <p:sldId id="272" r:id="rId13"/>
    <p:sldId id="273" r:id="rId14"/>
    <p:sldId id="275" r:id="rId15"/>
    <p:sldId id="276" r:id="rId16"/>
    <p:sldId id="277" r:id="rId17"/>
    <p:sldId id="274" r:id="rId18"/>
    <p:sldId id="258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435" y="-11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A3D15-DD79-4D2B-AE88-F5ADA2CC79F8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ABED0-99F4-40A5-AA7D-5170AD2B75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389B212-0094-4B6D-B20B-B1190578BF79}" type="datetime11">
              <a:rPr lang="zh-CN" altLang="en-US" smtClean="0"/>
              <a:pPr/>
              <a:t>19:03:55</a:t>
            </a:fld>
            <a:endParaRPr lang="en-US" altLang="zh-CN" smtClean="0"/>
          </a:p>
        </p:txBody>
      </p:sp>
      <p:sp>
        <p:nvSpPr>
          <p:cNvPr id="2201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78CEE3-92C4-4BD3-BF59-7ABB78366FFE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  <p:sp>
        <p:nvSpPr>
          <p:cNvPr id="2201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AC562F50-2286-49AD-8F47-2D439E029D52}" type="datetime11">
              <a:rPr lang="zh-CN" altLang="en-US" smtClean="0"/>
              <a:pPr/>
              <a:t>19:03:02</a:t>
            </a:fld>
            <a:endParaRPr lang="en-US" altLang="zh-CN" smtClean="0"/>
          </a:p>
        </p:txBody>
      </p:sp>
      <p:sp>
        <p:nvSpPr>
          <p:cNvPr id="2211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0D3582-E687-4245-8EF7-2F4038E34FE4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  <p:sp>
        <p:nvSpPr>
          <p:cNvPr id="221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199C2D5-249A-415C-8CC2-EB62F1799EA9}" type="datetimeFigureOut">
              <a:rPr lang="zh-CN" altLang="en-US" smtClean="0"/>
              <a:pPr/>
              <a:t>2024/12/4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72397B9-1F97-43A9-90DF-3E325F92F6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643042" y="785794"/>
            <a:ext cx="5562600" cy="1357322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数字电子技术课程设计</a:t>
            </a:r>
            <a:endParaRPr lang="en-US" altLang="zh-CN" sz="3600" b="1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1934" y="2357430"/>
            <a:ext cx="43577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altLang="zh-CN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----4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路抢答器设计与实现</a:t>
            </a:r>
          </a:p>
        </p:txBody>
      </p:sp>
      <p:sp>
        <p:nvSpPr>
          <p:cNvPr id="4" name="矩形 3"/>
          <p:cNvSpPr/>
          <p:nvPr/>
        </p:nvSpPr>
        <p:spPr>
          <a:xfrm>
            <a:off x="4143372" y="5857892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浙江理工大学信息学院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2024</a:t>
            </a:r>
            <a:endParaRPr lang="zh-CN" altLang="en-US" b="1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图片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4429156" cy="2214578"/>
          </a:xfrm>
          <a:prstGeom prst="rect">
            <a:avLst/>
          </a:prstGeom>
          <a:noFill/>
        </p:spPr>
      </p:pic>
      <p:pic>
        <p:nvPicPr>
          <p:cNvPr id="64515" name="图片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86058"/>
            <a:ext cx="4000528" cy="3835557"/>
          </a:xfrm>
          <a:prstGeom prst="rect">
            <a:avLst/>
          </a:prstGeom>
          <a:noFill/>
        </p:spPr>
      </p:pic>
      <p:pic>
        <p:nvPicPr>
          <p:cNvPr id="64513" name="图片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6072206"/>
            <a:ext cx="2203450" cy="520700"/>
          </a:xfrm>
          <a:prstGeom prst="rect">
            <a:avLst/>
          </a:prstGeom>
          <a:noFill/>
        </p:spPr>
      </p:pic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0" y="1638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571480"/>
            <a:ext cx="422910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 txBox="1">
            <a:spLocks noChangeArrowheads="1"/>
          </p:cNvSpPr>
          <p:nvPr/>
        </p:nvSpPr>
        <p:spPr>
          <a:xfrm>
            <a:off x="285720" y="357166"/>
            <a:ext cx="3286148" cy="571504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五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.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 芯片使用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CD4511</a:t>
            </a:r>
            <a:endParaRPr kumimoji="0" lang="en-US" sz="41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00108"/>
            <a:ext cx="6143668" cy="537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214290"/>
            <a:ext cx="2928926" cy="396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554"/>
            <a:ext cx="9001156" cy="662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52"/>
            <a:ext cx="8358246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85728"/>
            <a:ext cx="8884084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89"/>
            <a:ext cx="8429684" cy="649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4357718" cy="641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571480"/>
            <a:ext cx="4079102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05586"/>
            <a:ext cx="8501122" cy="629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任意多边形 4"/>
          <p:cNvSpPr/>
          <p:nvPr/>
        </p:nvSpPr>
        <p:spPr>
          <a:xfrm>
            <a:off x="5000629" y="214290"/>
            <a:ext cx="2071702" cy="6516710"/>
          </a:xfrm>
          <a:custGeom>
            <a:avLst/>
            <a:gdLst>
              <a:gd name="connsiteX0" fmla="*/ 635000 w 2212483"/>
              <a:gd name="connsiteY0" fmla="*/ 2226 h 6352226"/>
              <a:gd name="connsiteX1" fmla="*/ 571500 w 2212483"/>
              <a:gd name="connsiteY1" fmla="*/ 53026 h 6352226"/>
              <a:gd name="connsiteX2" fmla="*/ 533400 w 2212483"/>
              <a:gd name="connsiteY2" fmla="*/ 91126 h 6352226"/>
              <a:gd name="connsiteX3" fmla="*/ 508000 w 2212483"/>
              <a:gd name="connsiteY3" fmla="*/ 141926 h 6352226"/>
              <a:gd name="connsiteX4" fmla="*/ 457200 w 2212483"/>
              <a:gd name="connsiteY4" fmla="*/ 218126 h 6352226"/>
              <a:gd name="connsiteX5" fmla="*/ 444500 w 2212483"/>
              <a:gd name="connsiteY5" fmla="*/ 256226 h 6352226"/>
              <a:gd name="connsiteX6" fmla="*/ 406400 w 2212483"/>
              <a:gd name="connsiteY6" fmla="*/ 294326 h 6352226"/>
              <a:gd name="connsiteX7" fmla="*/ 393700 w 2212483"/>
              <a:gd name="connsiteY7" fmla="*/ 345126 h 6352226"/>
              <a:gd name="connsiteX8" fmla="*/ 381000 w 2212483"/>
              <a:gd name="connsiteY8" fmla="*/ 408626 h 6352226"/>
              <a:gd name="connsiteX9" fmla="*/ 355600 w 2212483"/>
              <a:gd name="connsiteY9" fmla="*/ 484826 h 6352226"/>
              <a:gd name="connsiteX10" fmla="*/ 342900 w 2212483"/>
              <a:gd name="connsiteY10" fmla="*/ 522926 h 6352226"/>
              <a:gd name="connsiteX11" fmla="*/ 330200 w 2212483"/>
              <a:gd name="connsiteY11" fmla="*/ 573726 h 6352226"/>
              <a:gd name="connsiteX12" fmla="*/ 304800 w 2212483"/>
              <a:gd name="connsiteY12" fmla="*/ 649926 h 6352226"/>
              <a:gd name="connsiteX13" fmla="*/ 292100 w 2212483"/>
              <a:gd name="connsiteY13" fmla="*/ 688026 h 6352226"/>
              <a:gd name="connsiteX14" fmla="*/ 279400 w 2212483"/>
              <a:gd name="connsiteY14" fmla="*/ 776926 h 6352226"/>
              <a:gd name="connsiteX15" fmla="*/ 266700 w 2212483"/>
              <a:gd name="connsiteY15" fmla="*/ 815026 h 6352226"/>
              <a:gd name="connsiteX16" fmla="*/ 241300 w 2212483"/>
              <a:gd name="connsiteY16" fmla="*/ 967426 h 6352226"/>
              <a:gd name="connsiteX17" fmla="*/ 241300 w 2212483"/>
              <a:gd name="connsiteY17" fmla="*/ 967426 h 6352226"/>
              <a:gd name="connsiteX18" fmla="*/ 215900 w 2212483"/>
              <a:gd name="connsiteY18" fmla="*/ 1145226 h 6352226"/>
              <a:gd name="connsiteX19" fmla="*/ 203200 w 2212483"/>
              <a:gd name="connsiteY19" fmla="*/ 1183326 h 6352226"/>
              <a:gd name="connsiteX20" fmla="*/ 190500 w 2212483"/>
              <a:gd name="connsiteY20" fmla="*/ 1272226 h 6352226"/>
              <a:gd name="connsiteX21" fmla="*/ 165100 w 2212483"/>
              <a:gd name="connsiteY21" fmla="*/ 1310326 h 6352226"/>
              <a:gd name="connsiteX22" fmla="*/ 152400 w 2212483"/>
              <a:gd name="connsiteY22" fmla="*/ 1348426 h 6352226"/>
              <a:gd name="connsiteX23" fmla="*/ 127000 w 2212483"/>
              <a:gd name="connsiteY23" fmla="*/ 1437326 h 6352226"/>
              <a:gd name="connsiteX24" fmla="*/ 114300 w 2212483"/>
              <a:gd name="connsiteY24" fmla="*/ 1475426 h 6352226"/>
              <a:gd name="connsiteX25" fmla="*/ 63500 w 2212483"/>
              <a:gd name="connsiteY25" fmla="*/ 1665926 h 6352226"/>
              <a:gd name="connsiteX26" fmla="*/ 50800 w 2212483"/>
              <a:gd name="connsiteY26" fmla="*/ 1881826 h 6352226"/>
              <a:gd name="connsiteX27" fmla="*/ 38100 w 2212483"/>
              <a:gd name="connsiteY27" fmla="*/ 2466026 h 6352226"/>
              <a:gd name="connsiteX28" fmla="*/ 12700 w 2212483"/>
              <a:gd name="connsiteY28" fmla="*/ 2542226 h 6352226"/>
              <a:gd name="connsiteX29" fmla="*/ 0 w 2212483"/>
              <a:gd name="connsiteY29" fmla="*/ 2593026 h 6352226"/>
              <a:gd name="connsiteX30" fmla="*/ 12700 w 2212483"/>
              <a:gd name="connsiteY30" fmla="*/ 2783526 h 6352226"/>
              <a:gd name="connsiteX31" fmla="*/ 38100 w 2212483"/>
              <a:gd name="connsiteY31" fmla="*/ 2859726 h 6352226"/>
              <a:gd name="connsiteX32" fmla="*/ 76200 w 2212483"/>
              <a:gd name="connsiteY32" fmla="*/ 3024826 h 6352226"/>
              <a:gd name="connsiteX33" fmla="*/ 76200 w 2212483"/>
              <a:gd name="connsiteY33" fmla="*/ 3024826 h 6352226"/>
              <a:gd name="connsiteX34" fmla="*/ 101600 w 2212483"/>
              <a:gd name="connsiteY34" fmla="*/ 3126426 h 6352226"/>
              <a:gd name="connsiteX35" fmla="*/ 114300 w 2212483"/>
              <a:gd name="connsiteY35" fmla="*/ 3177226 h 6352226"/>
              <a:gd name="connsiteX36" fmla="*/ 139700 w 2212483"/>
              <a:gd name="connsiteY36" fmla="*/ 3228026 h 6352226"/>
              <a:gd name="connsiteX37" fmla="*/ 177800 w 2212483"/>
              <a:gd name="connsiteY37" fmla="*/ 3316926 h 6352226"/>
              <a:gd name="connsiteX38" fmla="*/ 254000 w 2212483"/>
              <a:gd name="connsiteY38" fmla="*/ 3418526 h 6352226"/>
              <a:gd name="connsiteX39" fmla="*/ 304800 w 2212483"/>
              <a:gd name="connsiteY39" fmla="*/ 3494726 h 6352226"/>
              <a:gd name="connsiteX40" fmla="*/ 342900 w 2212483"/>
              <a:gd name="connsiteY40" fmla="*/ 3545526 h 6352226"/>
              <a:gd name="connsiteX41" fmla="*/ 355600 w 2212483"/>
              <a:gd name="connsiteY41" fmla="*/ 3583626 h 6352226"/>
              <a:gd name="connsiteX42" fmla="*/ 419100 w 2212483"/>
              <a:gd name="connsiteY42" fmla="*/ 3659826 h 6352226"/>
              <a:gd name="connsiteX43" fmla="*/ 431800 w 2212483"/>
              <a:gd name="connsiteY43" fmla="*/ 3697926 h 6352226"/>
              <a:gd name="connsiteX44" fmla="*/ 469900 w 2212483"/>
              <a:gd name="connsiteY44" fmla="*/ 3723326 h 6352226"/>
              <a:gd name="connsiteX45" fmla="*/ 571500 w 2212483"/>
              <a:gd name="connsiteY45" fmla="*/ 3748726 h 6352226"/>
              <a:gd name="connsiteX46" fmla="*/ 685800 w 2212483"/>
              <a:gd name="connsiteY46" fmla="*/ 3786826 h 6352226"/>
              <a:gd name="connsiteX47" fmla="*/ 863600 w 2212483"/>
              <a:gd name="connsiteY47" fmla="*/ 3812226 h 6352226"/>
              <a:gd name="connsiteX48" fmla="*/ 939800 w 2212483"/>
              <a:gd name="connsiteY48" fmla="*/ 3850326 h 6352226"/>
              <a:gd name="connsiteX49" fmla="*/ 1016000 w 2212483"/>
              <a:gd name="connsiteY49" fmla="*/ 3875726 h 6352226"/>
              <a:gd name="connsiteX50" fmla="*/ 1117600 w 2212483"/>
              <a:gd name="connsiteY50" fmla="*/ 3901126 h 6352226"/>
              <a:gd name="connsiteX51" fmla="*/ 1193800 w 2212483"/>
              <a:gd name="connsiteY51" fmla="*/ 3926526 h 6352226"/>
              <a:gd name="connsiteX52" fmla="*/ 1346200 w 2212483"/>
              <a:gd name="connsiteY52" fmla="*/ 3951926 h 6352226"/>
              <a:gd name="connsiteX53" fmla="*/ 1473200 w 2212483"/>
              <a:gd name="connsiteY53" fmla="*/ 3977326 h 6352226"/>
              <a:gd name="connsiteX54" fmla="*/ 1549400 w 2212483"/>
              <a:gd name="connsiteY54" fmla="*/ 4015426 h 6352226"/>
              <a:gd name="connsiteX55" fmla="*/ 1587500 w 2212483"/>
              <a:gd name="connsiteY55" fmla="*/ 4053526 h 6352226"/>
              <a:gd name="connsiteX56" fmla="*/ 1663700 w 2212483"/>
              <a:gd name="connsiteY56" fmla="*/ 4129726 h 6352226"/>
              <a:gd name="connsiteX57" fmla="*/ 1689100 w 2212483"/>
              <a:gd name="connsiteY57" fmla="*/ 4180526 h 6352226"/>
              <a:gd name="connsiteX58" fmla="*/ 1714500 w 2212483"/>
              <a:gd name="connsiteY58" fmla="*/ 4256726 h 6352226"/>
              <a:gd name="connsiteX59" fmla="*/ 1765300 w 2212483"/>
              <a:gd name="connsiteY59" fmla="*/ 4332926 h 6352226"/>
              <a:gd name="connsiteX60" fmla="*/ 1790700 w 2212483"/>
              <a:gd name="connsiteY60" fmla="*/ 4383726 h 6352226"/>
              <a:gd name="connsiteX61" fmla="*/ 1803400 w 2212483"/>
              <a:gd name="connsiteY61" fmla="*/ 4421826 h 6352226"/>
              <a:gd name="connsiteX62" fmla="*/ 1828800 w 2212483"/>
              <a:gd name="connsiteY62" fmla="*/ 4459926 h 6352226"/>
              <a:gd name="connsiteX63" fmla="*/ 1866900 w 2212483"/>
              <a:gd name="connsiteY63" fmla="*/ 4561526 h 6352226"/>
              <a:gd name="connsiteX64" fmla="*/ 1892300 w 2212483"/>
              <a:gd name="connsiteY64" fmla="*/ 4625026 h 6352226"/>
              <a:gd name="connsiteX65" fmla="*/ 1917700 w 2212483"/>
              <a:gd name="connsiteY65" fmla="*/ 4701226 h 6352226"/>
              <a:gd name="connsiteX66" fmla="*/ 1955800 w 2212483"/>
              <a:gd name="connsiteY66" fmla="*/ 4802826 h 6352226"/>
              <a:gd name="connsiteX67" fmla="*/ 1981200 w 2212483"/>
              <a:gd name="connsiteY67" fmla="*/ 5056826 h 6352226"/>
              <a:gd name="connsiteX68" fmla="*/ 2006600 w 2212483"/>
              <a:gd name="connsiteY68" fmla="*/ 5107626 h 6352226"/>
              <a:gd name="connsiteX69" fmla="*/ 2019300 w 2212483"/>
              <a:gd name="connsiteY69" fmla="*/ 5285426 h 6352226"/>
              <a:gd name="connsiteX70" fmla="*/ 2044700 w 2212483"/>
              <a:gd name="connsiteY70" fmla="*/ 5336226 h 6352226"/>
              <a:gd name="connsiteX71" fmla="*/ 2057400 w 2212483"/>
              <a:gd name="connsiteY71" fmla="*/ 5374326 h 6352226"/>
              <a:gd name="connsiteX72" fmla="*/ 2070100 w 2212483"/>
              <a:gd name="connsiteY72" fmla="*/ 5501326 h 6352226"/>
              <a:gd name="connsiteX73" fmla="*/ 2095500 w 2212483"/>
              <a:gd name="connsiteY73" fmla="*/ 5539426 h 6352226"/>
              <a:gd name="connsiteX74" fmla="*/ 2108200 w 2212483"/>
              <a:gd name="connsiteY74" fmla="*/ 5628326 h 6352226"/>
              <a:gd name="connsiteX75" fmla="*/ 2159000 w 2212483"/>
              <a:gd name="connsiteY75" fmla="*/ 6060126 h 6352226"/>
              <a:gd name="connsiteX76" fmla="*/ 2171700 w 2212483"/>
              <a:gd name="connsiteY76" fmla="*/ 6110926 h 6352226"/>
              <a:gd name="connsiteX77" fmla="*/ 2184400 w 2212483"/>
              <a:gd name="connsiteY77" fmla="*/ 6174426 h 6352226"/>
              <a:gd name="connsiteX78" fmla="*/ 2209800 w 2212483"/>
              <a:gd name="connsiteY78" fmla="*/ 6263326 h 6352226"/>
              <a:gd name="connsiteX79" fmla="*/ 2209800 w 2212483"/>
              <a:gd name="connsiteY79" fmla="*/ 6352226 h 63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212483" h="6352226">
                <a:moveTo>
                  <a:pt x="635000" y="2226"/>
                </a:moveTo>
                <a:cubicBezTo>
                  <a:pt x="572454" y="23075"/>
                  <a:pt x="615689" y="0"/>
                  <a:pt x="571500" y="53026"/>
                </a:cubicBezTo>
                <a:cubicBezTo>
                  <a:pt x="560002" y="66824"/>
                  <a:pt x="543839" y="76511"/>
                  <a:pt x="533400" y="91126"/>
                </a:cubicBezTo>
                <a:cubicBezTo>
                  <a:pt x="522396" y="106532"/>
                  <a:pt x="517740" y="125692"/>
                  <a:pt x="508000" y="141926"/>
                </a:cubicBezTo>
                <a:cubicBezTo>
                  <a:pt x="492294" y="168103"/>
                  <a:pt x="466853" y="189166"/>
                  <a:pt x="457200" y="218126"/>
                </a:cubicBezTo>
                <a:cubicBezTo>
                  <a:pt x="452967" y="230826"/>
                  <a:pt x="451926" y="245087"/>
                  <a:pt x="444500" y="256226"/>
                </a:cubicBezTo>
                <a:cubicBezTo>
                  <a:pt x="434537" y="271170"/>
                  <a:pt x="419100" y="281626"/>
                  <a:pt x="406400" y="294326"/>
                </a:cubicBezTo>
                <a:cubicBezTo>
                  <a:pt x="402167" y="311259"/>
                  <a:pt x="397486" y="328087"/>
                  <a:pt x="393700" y="345126"/>
                </a:cubicBezTo>
                <a:cubicBezTo>
                  <a:pt x="389017" y="366198"/>
                  <a:pt x="386680" y="387801"/>
                  <a:pt x="381000" y="408626"/>
                </a:cubicBezTo>
                <a:cubicBezTo>
                  <a:pt x="373955" y="434457"/>
                  <a:pt x="364067" y="459426"/>
                  <a:pt x="355600" y="484826"/>
                </a:cubicBezTo>
                <a:cubicBezTo>
                  <a:pt x="351367" y="497526"/>
                  <a:pt x="346147" y="509939"/>
                  <a:pt x="342900" y="522926"/>
                </a:cubicBezTo>
                <a:cubicBezTo>
                  <a:pt x="338667" y="539859"/>
                  <a:pt x="335216" y="557008"/>
                  <a:pt x="330200" y="573726"/>
                </a:cubicBezTo>
                <a:cubicBezTo>
                  <a:pt x="322507" y="599371"/>
                  <a:pt x="313267" y="624526"/>
                  <a:pt x="304800" y="649926"/>
                </a:cubicBezTo>
                <a:lnTo>
                  <a:pt x="292100" y="688026"/>
                </a:lnTo>
                <a:cubicBezTo>
                  <a:pt x="287867" y="717659"/>
                  <a:pt x="285271" y="747573"/>
                  <a:pt x="279400" y="776926"/>
                </a:cubicBezTo>
                <a:cubicBezTo>
                  <a:pt x="276775" y="790053"/>
                  <a:pt x="269325" y="801899"/>
                  <a:pt x="266700" y="815026"/>
                </a:cubicBezTo>
                <a:cubicBezTo>
                  <a:pt x="256600" y="865527"/>
                  <a:pt x="249767" y="916626"/>
                  <a:pt x="241300" y="967426"/>
                </a:cubicBezTo>
                <a:lnTo>
                  <a:pt x="241300" y="967426"/>
                </a:lnTo>
                <a:cubicBezTo>
                  <a:pt x="233397" y="1038550"/>
                  <a:pt x="232074" y="1080528"/>
                  <a:pt x="215900" y="1145226"/>
                </a:cubicBezTo>
                <a:cubicBezTo>
                  <a:pt x="212653" y="1158213"/>
                  <a:pt x="207433" y="1170626"/>
                  <a:pt x="203200" y="1183326"/>
                </a:cubicBezTo>
                <a:cubicBezTo>
                  <a:pt x="198967" y="1212959"/>
                  <a:pt x="199102" y="1243554"/>
                  <a:pt x="190500" y="1272226"/>
                </a:cubicBezTo>
                <a:cubicBezTo>
                  <a:pt x="186114" y="1286846"/>
                  <a:pt x="171926" y="1296674"/>
                  <a:pt x="165100" y="1310326"/>
                </a:cubicBezTo>
                <a:cubicBezTo>
                  <a:pt x="159113" y="1322300"/>
                  <a:pt x="156247" y="1335604"/>
                  <a:pt x="152400" y="1348426"/>
                </a:cubicBezTo>
                <a:cubicBezTo>
                  <a:pt x="143544" y="1377945"/>
                  <a:pt x="135856" y="1407807"/>
                  <a:pt x="127000" y="1437326"/>
                </a:cubicBezTo>
                <a:cubicBezTo>
                  <a:pt x="123153" y="1450148"/>
                  <a:pt x="117749" y="1462491"/>
                  <a:pt x="114300" y="1475426"/>
                </a:cubicBezTo>
                <a:cubicBezTo>
                  <a:pt x="59171" y="1682160"/>
                  <a:pt x="96282" y="1567579"/>
                  <a:pt x="63500" y="1665926"/>
                </a:cubicBezTo>
                <a:cubicBezTo>
                  <a:pt x="59267" y="1737893"/>
                  <a:pt x="53087" y="1809771"/>
                  <a:pt x="50800" y="1881826"/>
                </a:cubicBezTo>
                <a:cubicBezTo>
                  <a:pt x="44620" y="2076507"/>
                  <a:pt x="49319" y="2271570"/>
                  <a:pt x="38100" y="2466026"/>
                </a:cubicBezTo>
                <a:cubicBezTo>
                  <a:pt x="36558" y="2492756"/>
                  <a:pt x="19194" y="2516251"/>
                  <a:pt x="12700" y="2542226"/>
                </a:cubicBezTo>
                <a:lnTo>
                  <a:pt x="0" y="2593026"/>
                </a:lnTo>
                <a:cubicBezTo>
                  <a:pt x="4233" y="2656526"/>
                  <a:pt x="3700" y="2720525"/>
                  <a:pt x="12700" y="2783526"/>
                </a:cubicBezTo>
                <a:cubicBezTo>
                  <a:pt x="16486" y="2810031"/>
                  <a:pt x="38100" y="2859726"/>
                  <a:pt x="38100" y="2859726"/>
                </a:cubicBezTo>
                <a:cubicBezTo>
                  <a:pt x="54586" y="2975131"/>
                  <a:pt x="41334" y="2920228"/>
                  <a:pt x="76200" y="3024826"/>
                </a:cubicBezTo>
                <a:lnTo>
                  <a:pt x="76200" y="3024826"/>
                </a:lnTo>
                <a:cubicBezTo>
                  <a:pt x="102020" y="3153928"/>
                  <a:pt x="75565" y="3035304"/>
                  <a:pt x="101600" y="3126426"/>
                </a:cubicBezTo>
                <a:cubicBezTo>
                  <a:pt x="106395" y="3143209"/>
                  <a:pt x="108171" y="3160883"/>
                  <a:pt x="114300" y="3177226"/>
                </a:cubicBezTo>
                <a:cubicBezTo>
                  <a:pt x="120947" y="3194953"/>
                  <a:pt x="132242" y="3210625"/>
                  <a:pt x="139700" y="3228026"/>
                </a:cubicBezTo>
                <a:cubicBezTo>
                  <a:pt x="173423" y="3306712"/>
                  <a:pt x="125149" y="3222155"/>
                  <a:pt x="177800" y="3316926"/>
                </a:cubicBezTo>
                <a:cubicBezTo>
                  <a:pt x="255285" y="3456399"/>
                  <a:pt x="176512" y="3318899"/>
                  <a:pt x="254000" y="3418526"/>
                </a:cubicBezTo>
                <a:cubicBezTo>
                  <a:pt x="272742" y="3442623"/>
                  <a:pt x="286484" y="3470304"/>
                  <a:pt x="304800" y="3494726"/>
                </a:cubicBezTo>
                <a:lnTo>
                  <a:pt x="342900" y="3545526"/>
                </a:lnTo>
                <a:cubicBezTo>
                  <a:pt x="347133" y="3558226"/>
                  <a:pt x="349613" y="3571652"/>
                  <a:pt x="355600" y="3583626"/>
                </a:cubicBezTo>
                <a:cubicBezTo>
                  <a:pt x="373281" y="3618989"/>
                  <a:pt x="391013" y="3631739"/>
                  <a:pt x="419100" y="3659826"/>
                </a:cubicBezTo>
                <a:cubicBezTo>
                  <a:pt x="423333" y="3672526"/>
                  <a:pt x="423437" y="3687473"/>
                  <a:pt x="431800" y="3697926"/>
                </a:cubicBezTo>
                <a:cubicBezTo>
                  <a:pt x="441335" y="3709845"/>
                  <a:pt x="456248" y="3716500"/>
                  <a:pt x="469900" y="3723326"/>
                </a:cubicBezTo>
                <a:cubicBezTo>
                  <a:pt x="495935" y="3736343"/>
                  <a:pt x="547348" y="3743896"/>
                  <a:pt x="571500" y="3748726"/>
                </a:cubicBezTo>
                <a:cubicBezTo>
                  <a:pt x="629281" y="3787246"/>
                  <a:pt x="597488" y="3773579"/>
                  <a:pt x="685800" y="3786826"/>
                </a:cubicBezTo>
                <a:lnTo>
                  <a:pt x="863600" y="3812226"/>
                </a:lnTo>
                <a:cubicBezTo>
                  <a:pt x="1002551" y="3858543"/>
                  <a:pt x="792084" y="3784674"/>
                  <a:pt x="939800" y="3850326"/>
                </a:cubicBezTo>
                <a:cubicBezTo>
                  <a:pt x="964266" y="3861200"/>
                  <a:pt x="990025" y="3869232"/>
                  <a:pt x="1016000" y="3875726"/>
                </a:cubicBezTo>
                <a:cubicBezTo>
                  <a:pt x="1049867" y="3884193"/>
                  <a:pt x="1084482" y="3890087"/>
                  <a:pt x="1117600" y="3901126"/>
                </a:cubicBezTo>
                <a:cubicBezTo>
                  <a:pt x="1143000" y="3909593"/>
                  <a:pt x="1167390" y="3922124"/>
                  <a:pt x="1193800" y="3926526"/>
                </a:cubicBezTo>
                <a:cubicBezTo>
                  <a:pt x="1244600" y="3934993"/>
                  <a:pt x="1297342" y="3935640"/>
                  <a:pt x="1346200" y="3951926"/>
                </a:cubicBezTo>
                <a:cubicBezTo>
                  <a:pt x="1412698" y="3974092"/>
                  <a:pt x="1371048" y="3962733"/>
                  <a:pt x="1473200" y="3977326"/>
                </a:cubicBezTo>
                <a:cubicBezTo>
                  <a:pt x="1511385" y="3990054"/>
                  <a:pt x="1516574" y="3988071"/>
                  <a:pt x="1549400" y="4015426"/>
                </a:cubicBezTo>
                <a:cubicBezTo>
                  <a:pt x="1563198" y="4026924"/>
                  <a:pt x="1573863" y="4041837"/>
                  <a:pt x="1587500" y="4053526"/>
                </a:cubicBezTo>
                <a:cubicBezTo>
                  <a:pt x="1643651" y="4101655"/>
                  <a:pt x="1631506" y="4073386"/>
                  <a:pt x="1663700" y="4129726"/>
                </a:cubicBezTo>
                <a:cubicBezTo>
                  <a:pt x="1673093" y="4146164"/>
                  <a:pt x="1682069" y="4162948"/>
                  <a:pt x="1689100" y="4180526"/>
                </a:cubicBezTo>
                <a:cubicBezTo>
                  <a:pt x="1699044" y="4205385"/>
                  <a:pt x="1699648" y="4234449"/>
                  <a:pt x="1714500" y="4256726"/>
                </a:cubicBezTo>
                <a:cubicBezTo>
                  <a:pt x="1731433" y="4282126"/>
                  <a:pt x="1751648" y="4305622"/>
                  <a:pt x="1765300" y="4332926"/>
                </a:cubicBezTo>
                <a:cubicBezTo>
                  <a:pt x="1773767" y="4349859"/>
                  <a:pt x="1783242" y="4366325"/>
                  <a:pt x="1790700" y="4383726"/>
                </a:cubicBezTo>
                <a:cubicBezTo>
                  <a:pt x="1795973" y="4396031"/>
                  <a:pt x="1797413" y="4409852"/>
                  <a:pt x="1803400" y="4421826"/>
                </a:cubicBezTo>
                <a:cubicBezTo>
                  <a:pt x="1810226" y="4435478"/>
                  <a:pt x="1820333" y="4447226"/>
                  <a:pt x="1828800" y="4459926"/>
                </a:cubicBezTo>
                <a:cubicBezTo>
                  <a:pt x="1853302" y="4582438"/>
                  <a:pt x="1823297" y="4474321"/>
                  <a:pt x="1866900" y="4561526"/>
                </a:cubicBezTo>
                <a:cubicBezTo>
                  <a:pt x="1877095" y="4581916"/>
                  <a:pt x="1884509" y="4603601"/>
                  <a:pt x="1892300" y="4625026"/>
                </a:cubicBezTo>
                <a:cubicBezTo>
                  <a:pt x="1901450" y="4650188"/>
                  <a:pt x="1905726" y="4677279"/>
                  <a:pt x="1917700" y="4701226"/>
                </a:cubicBezTo>
                <a:cubicBezTo>
                  <a:pt x="1950906" y="4767638"/>
                  <a:pt x="1938508" y="4733659"/>
                  <a:pt x="1955800" y="4802826"/>
                </a:cubicBezTo>
                <a:cubicBezTo>
                  <a:pt x="1957128" y="4818766"/>
                  <a:pt x="1971689" y="5018780"/>
                  <a:pt x="1981200" y="5056826"/>
                </a:cubicBezTo>
                <a:cubicBezTo>
                  <a:pt x="1985792" y="5075193"/>
                  <a:pt x="1998133" y="5090693"/>
                  <a:pt x="2006600" y="5107626"/>
                </a:cubicBezTo>
                <a:cubicBezTo>
                  <a:pt x="2010833" y="5166893"/>
                  <a:pt x="2009532" y="5226817"/>
                  <a:pt x="2019300" y="5285426"/>
                </a:cubicBezTo>
                <a:cubicBezTo>
                  <a:pt x="2022412" y="5304100"/>
                  <a:pt x="2037242" y="5318825"/>
                  <a:pt x="2044700" y="5336226"/>
                </a:cubicBezTo>
                <a:cubicBezTo>
                  <a:pt x="2049973" y="5348531"/>
                  <a:pt x="2053167" y="5361626"/>
                  <a:pt x="2057400" y="5374326"/>
                </a:cubicBezTo>
                <a:cubicBezTo>
                  <a:pt x="2061633" y="5416659"/>
                  <a:pt x="2060533" y="5459871"/>
                  <a:pt x="2070100" y="5501326"/>
                </a:cubicBezTo>
                <a:cubicBezTo>
                  <a:pt x="2073532" y="5516199"/>
                  <a:pt x="2091114" y="5524806"/>
                  <a:pt x="2095500" y="5539426"/>
                </a:cubicBezTo>
                <a:cubicBezTo>
                  <a:pt x="2104102" y="5568098"/>
                  <a:pt x="2103967" y="5598693"/>
                  <a:pt x="2108200" y="5628326"/>
                </a:cubicBezTo>
                <a:cubicBezTo>
                  <a:pt x="2118788" y="5808326"/>
                  <a:pt x="2114862" y="5883576"/>
                  <a:pt x="2159000" y="6060126"/>
                </a:cubicBezTo>
                <a:cubicBezTo>
                  <a:pt x="2163233" y="6077059"/>
                  <a:pt x="2167914" y="6093887"/>
                  <a:pt x="2171700" y="6110926"/>
                </a:cubicBezTo>
                <a:cubicBezTo>
                  <a:pt x="2176383" y="6131998"/>
                  <a:pt x="2179165" y="6153485"/>
                  <a:pt x="2184400" y="6174426"/>
                </a:cubicBezTo>
                <a:cubicBezTo>
                  <a:pt x="2192992" y="6208793"/>
                  <a:pt x="2206406" y="6225996"/>
                  <a:pt x="2209800" y="6263326"/>
                </a:cubicBezTo>
                <a:cubicBezTo>
                  <a:pt x="2212483" y="6292838"/>
                  <a:pt x="2209800" y="6322593"/>
                  <a:pt x="2209800" y="6352226"/>
                </a:cubicBezTo>
              </a:path>
            </a:pathLst>
          </a:custGeom>
          <a:ln w="381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71438"/>
            <a:ext cx="708919" cy="85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99"/>
          <p:cNvSpPr/>
          <p:nvPr/>
        </p:nvSpPr>
        <p:spPr>
          <a:xfrm>
            <a:off x="428596" y="428604"/>
            <a:ext cx="807249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15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发挥部分：</a:t>
            </a:r>
            <a:endParaRPr lang="zh-CN" altLang="en-US" sz="28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15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1</a:t>
            </a:r>
            <a:r>
              <a:rPr lang="zh-CN" altLang="en-US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、</a:t>
            </a:r>
            <a:r>
              <a:rPr lang="en-US" altLang="zh-CN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10</a:t>
            </a:r>
            <a:r>
              <a:rPr lang="zh-CN" altLang="en-US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秒内未有人抢答，倒计时计到</a:t>
            </a:r>
            <a:r>
              <a:rPr lang="en-US" altLang="zh-CN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0</a:t>
            </a:r>
            <a:r>
              <a:rPr lang="zh-CN" altLang="en-US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或</a:t>
            </a:r>
            <a:r>
              <a:rPr lang="en-US" altLang="zh-CN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9</a:t>
            </a:r>
            <a:r>
              <a:rPr lang="zh-CN" altLang="en-US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停止；</a:t>
            </a:r>
            <a:endParaRPr lang="en-US" altLang="zh-CN" sz="2800" dirty="0" smtClean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lvl="0" indent="215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、抢答成功时，扬声器发出音响提示；</a:t>
            </a:r>
            <a:endParaRPr lang="zh-CN" altLang="en-US" sz="28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15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、</a:t>
            </a:r>
            <a:r>
              <a:rPr lang="en-US" altLang="zh-CN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10</a:t>
            </a:r>
            <a:r>
              <a:rPr lang="zh-CN" altLang="en-US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秒倒计时结束，扬声器发出报警音</a:t>
            </a:r>
            <a:endParaRPr lang="en-US" altLang="zh-CN" sz="2800" dirty="0" smtClean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lvl="0" indent="215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latin typeface="Calibri" pitchFamily="34" charset="0"/>
                <a:ea typeface="宋体" pitchFamily="2" charset="-122"/>
                <a:cs typeface="Times New Roman" pitchFamily="18" charset="0"/>
              </a:rPr>
              <a:t>…</a:t>
            </a:r>
            <a:endParaRPr lang="zh-CN" altLang="en-US" sz="28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40" name="Rectangle 27"/>
          <p:cNvSpPr>
            <a:spLocks noGrp="1" noChangeArrowheads="1"/>
          </p:cNvSpPr>
          <p:nvPr>
            <p:ph type="title" idx="4294967295"/>
          </p:nvPr>
        </p:nvSpPr>
        <p:spPr>
          <a:xfrm>
            <a:off x="214282" y="142852"/>
            <a:ext cx="2071702" cy="533400"/>
          </a:xfrm>
        </p:spPr>
        <p:txBody>
          <a:bodyPr>
            <a:normAutofit/>
          </a:bodyPr>
          <a:lstStyle/>
          <a:p>
            <a:pPr algn="l" eaLnBrk="1" hangingPunct="1"/>
            <a:r>
              <a:rPr lang="zh-CN" altLang="en-US" sz="2400" b="1" dirty="0" smtClean="0">
                <a:solidFill>
                  <a:srgbClr val="0000CC"/>
                </a:solidFill>
                <a:latin typeface="宋体" pitchFamily="2" charset="-122"/>
              </a:rPr>
              <a:t>一</a:t>
            </a:r>
            <a:r>
              <a:rPr lang="en-US" altLang="zh-CN" sz="2400" b="1" dirty="0" smtClean="0">
                <a:solidFill>
                  <a:srgbClr val="0000CC"/>
                </a:solidFill>
                <a:latin typeface="宋体" pitchFamily="2" charset="-122"/>
              </a:rPr>
              <a:t>.</a:t>
            </a:r>
            <a:r>
              <a:rPr lang="zh-CN" altLang="en-US" sz="2400" b="1" dirty="0" smtClean="0">
                <a:solidFill>
                  <a:srgbClr val="0000CC"/>
                </a:solidFill>
                <a:latin typeface="宋体" pitchFamily="2" charset="-122"/>
              </a:rPr>
              <a:t> </a:t>
            </a:r>
            <a:r>
              <a:rPr lang="zh-CN" altLang="en-US" sz="2400" dirty="0" smtClean="0">
                <a:solidFill>
                  <a:srgbClr val="0000CC"/>
                </a:solidFill>
                <a:latin typeface="宋体" pitchFamily="2" charset="-122"/>
              </a:rPr>
              <a:t>任务要求</a:t>
            </a:r>
            <a:endParaRPr lang="en-US" dirty="0" smtClean="0"/>
          </a:p>
        </p:txBody>
      </p:sp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214282" y="554286"/>
            <a:ext cx="8858312" cy="608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3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sz="2800" dirty="0" smtClean="0"/>
              <a:t>4</a:t>
            </a:r>
            <a:r>
              <a:rPr lang="zh-CN" altLang="en-US" sz="2800" dirty="0" smtClean="0"/>
              <a:t>名抢答选手对应编号</a:t>
            </a:r>
            <a:r>
              <a:rPr lang="en-US" sz="2800" dirty="0" smtClean="0"/>
              <a:t>1</a:t>
            </a:r>
            <a:r>
              <a:rPr lang="zh-CN" altLang="en-US" sz="2800" dirty="0" smtClean="0"/>
              <a:t>，</a:t>
            </a:r>
            <a:r>
              <a:rPr lang="en-US" sz="2800" dirty="0" smtClean="0"/>
              <a:t>2</a:t>
            </a:r>
            <a:r>
              <a:rPr lang="zh-CN" altLang="en-US" sz="2800" dirty="0" smtClean="0"/>
              <a:t>，</a:t>
            </a:r>
            <a:r>
              <a:rPr lang="en-US" sz="2800" dirty="0" smtClean="0"/>
              <a:t>3</a:t>
            </a:r>
            <a:r>
              <a:rPr lang="zh-CN" altLang="en-US" sz="2800" dirty="0" smtClean="0"/>
              <a:t>，</a:t>
            </a:r>
            <a:r>
              <a:rPr lang="en-US" sz="2800" dirty="0" smtClean="0"/>
              <a:t>4</a:t>
            </a:r>
            <a:r>
              <a:rPr lang="zh-CN" altLang="en-US" sz="2800" dirty="0" smtClean="0"/>
              <a:t>，各有一个抢答按钮开关，用</a:t>
            </a:r>
            <a:r>
              <a:rPr lang="en-US" sz="2800" dirty="0" smtClean="0"/>
              <a:t>S1~S4</a:t>
            </a:r>
            <a:r>
              <a:rPr lang="zh-CN" altLang="en-US" sz="2800" dirty="0" smtClean="0"/>
              <a:t>表示，按钮编号与选手指示灯对应，即</a:t>
            </a:r>
            <a:r>
              <a:rPr lang="en-US" sz="2800" dirty="0" smtClean="0"/>
              <a:t>S1~LED1</a:t>
            </a:r>
            <a:r>
              <a:rPr lang="zh-CN" altLang="en-US" sz="2800" dirty="0" smtClean="0"/>
              <a:t>，</a:t>
            </a:r>
            <a:r>
              <a:rPr lang="en-US" sz="2800" dirty="0" smtClean="0"/>
              <a:t>S2~LED2</a:t>
            </a:r>
            <a:r>
              <a:rPr lang="zh-CN" altLang="en-US" sz="2800" dirty="0" smtClean="0"/>
              <a:t>，</a:t>
            </a:r>
            <a:r>
              <a:rPr lang="en-US" sz="2800" dirty="0" smtClean="0"/>
              <a:t>S3~LED3</a:t>
            </a:r>
            <a:r>
              <a:rPr lang="zh-CN" altLang="en-US" sz="2800" dirty="0" smtClean="0"/>
              <a:t>，</a:t>
            </a:r>
            <a:r>
              <a:rPr lang="en-US" sz="2800" dirty="0" smtClean="0"/>
              <a:t>S4~LED4</a:t>
            </a:r>
            <a:r>
              <a:rPr lang="zh-CN" altLang="en-US" sz="2800" dirty="0" smtClean="0"/>
              <a:t>；</a:t>
            </a:r>
          </a:p>
          <a:p>
            <a:pPr>
              <a:lnSpc>
                <a:spcPts val="43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2800" dirty="0" smtClean="0"/>
              <a:t>2</a:t>
            </a:r>
            <a:r>
              <a:rPr lang="zh-CN" altLang="en-US" sz="2800" dirty="0" smtClean="0"/>
              <a:t>、设置一个主持人控制按钮，用来控制系统复位，和抢答开始，用</a:t>
            </a:r>
            <a:r>
              <a:rPr lang="en-US" sz="2800" dirty="0" smtClean="0"/>
              <a:t>S0</a:t>
            </a:r>
            <a:r>
              <a:rPr lang="zh-CN" altLang="en-US" sz="2800" dirty="0" smtClean="0"/>
              <a:t>表示；</a:t>
            </a:r>
          </a:p>
          <a:p>
            <a:pPr>
              <a:lnSpc>
                <a:spcPts val="43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2800" dirty="0" smtClean="0"/>
              <a:t>3</a:t>
            </a:r>
            <a:r>
              <a:rPr lang="zh-CN" altLang="en-US" sz="2800" dirty="0" smtClean="0"/>
              <a:t>、抢答器具有数据锁存、指示和显示功能，主持人进行系统复位后，抢答开始，答题倒计时模块从</a:t>
            </a:r>
            <a:r>
              <a:rPr lang="en-US" sz="2800" dirty="0" smtClean="0"/>
              <a:t>9</a:t>
            </a:r>
            <a:r>
              <a:rPr lang="zh-CN" altLang="en-US" sz="2800" dirty="0" smtClean="0"/>
              <a:t>开始，实现</a:t>
            </a:r>
            <a:r>
              <a:rPr lang="en-US" sz="2800" dirty="0" smtClean="0"/>
              <a:t>10</a:t>
            </a:r>
            <a:r>
              <a:rPr lang="zh-CN" altLang="en-US" sz="2800" dirty="0" smtClean="0"/>
              <a:t>秒倒计时。若有选手按下抢答按钮开关，该选手编号立即被锁存，点亮对应指示灯，同时倒计时停止，并且封锁其它选手抢答，保持到主持人将系统复位。</a:t>
            </a:r>
            <a:endParaRPr lang="zh-CN" altLang="en-US" sz="2800" dirty="0"/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 txBox="1">
            <a:spLocks noChangeArrowheads="1"/>
          </p:cNvSpPr>
          <p:nvPr/>
        </p:nvSpPr>
        <p:spPr>
          <a:xfrm>
            <a:off x="285720" y="357166"/>
            <a:ext cx="2071702" cy="5334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二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.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 系统框图</a:t>
            </a:r>
            <a:endParaRPr kumimoji="0" lang="en-US" sz="41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6332" name="Rectangle 12"/>
          <p:cNvSpPr>
            <a:spLocks noChangeArrowheads="1"/>
          </p:cNvSpPr>
          <p:nvPr/>
        </p:nvSpPr>
        <p:spPr bwMode="auto">
          <a:xfrm>
            <a:off x="285720" y="1071547"/>
            <a:ext cx="8429684" cy="1301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整机电路由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555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脉冲产生电路、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D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锁存触发器电路、计数器电路、译码驱动显示电路组成。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56339" name="Picture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571744"/>
            <a:ext cx="707236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 txBox="1">
            <a:spLocks noChangeArrowheads="1"/>
          </p:cNvSpPr>
          <p:nvPr/>
        </p:nvSpPr>
        <p:spPr>
          <a:xfrm>
            <a:off x="285720" y="357166"/>
            <a:ext cx="2357454" cy="571504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三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.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 各模块设计</a:t>
            </a:r>
            <a:endParaRPr kumimoji="0" lang="en-US" sz="41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5" name="Rectangle 1"/>
          <p:cNvSpPr>
            <a:spLocks noChangeArrowheads="1"/>
          </p:cNvSpPr>
          <p:nvPr/>
        </p:nvSpPr>
        <p:spPr bwMode="auto">
          <a:xfrm>
            <a:off x="142844" y="1857364"/>
            <a:ext cx="8858280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8288" algn="l" defTabSz="914400" rtl="0" eaLnBrk="1" fontAlgn="base" latinLnBrk="0" hangingPunct="1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⑴</a:t>
            </a:r>
            <a:r>
              <a:rPr kumimoji="0" lang="zh-CN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时钟电路</a:t>
            </a:r>
            <a:endParaRPr kumimoji="0" lang="en-US" altLang="zh-CN" sz="2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itchFamily="18" charset="0"/>
            </a:endParaRPr>
          </a:p>
          <a:p>
            <a:pPr marL="0" marR="0" lvl="0" indent="268288" algn="l" defTabSz="914400" rtl="0" eaLnBrk="1" fontAlgn="base" latinLnBrk="0" hangingPunct="1">
              <a:lnSpc>
                <a:spcPts val="4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b="1" dirty="0" smtClean="0">
                <a:solidFill>
                  <a:srgbClr val="00B0F0"/>
                </a:solidFill>
                <a:latin typeface="+mn-ea"/>
                <a:cs typeface="Times New Roman" pitchFamily="18" charset="0"/>
              </a:rPr>
              <a:t>    RC</a:t>
            </a:r>
            <a:r>
              <a:rPr lang="zh-CN" altLang="en-US" sz="2800" b="1" dirty="0" smtClean="0">
                <a:solidFill>
                  <a:srgbClr val="00B0F0"/>
                </a:solidFill>
                <a:latin typeface="+mn-ea"/>
                <a:cs typeface="Times New Roman" pitchFamily="18" charset="0"/>
              </a:rPr>
              <a:t>振荡器、</a:t>
            </a:r>
            <a:r>
              <a:rPr lang="en-US" altLang="zh-CN" sz="2800" b="1" dirty="0" smtClean="0">
                <a:solidFill>
                  <a:srgbClr val="00B0F0"/>
                </a:solidFill>
                <a:latin typeface="+mn-ea"/>
                <a:cs typeface="Times New Roman" pitchFamily="18" charset="0"/>
              </a:rPr>
              <a:t>LC</a:t>
            </a:r>
            <a:r>
              <a:rPr lang="zh-CN" altLang="en-US" sz="2800" b="1" dirty="0" smtClean="0">
                <a:solidFill>
                  <a:srgbClr val="00B0F0"/>
                </a:solidFill>
                <a:latin typeface="+mn-ea"/>
                <a:cs typeface="Times New Roman" pitchFamily="18" charset="0"/>
              </a:rPr>
              <a:t>振荡器、</a:t>
            </a:r>
            <a:r>
              <a:rPr lang="en-US" altLang="zh-CN" sz="2800" b="1" dirty="0" smtClean="0">
                <a:solidFill>
                  <a:srgbClr val="00B0F0"/>
                </a:solidFill>
                <a:latin typeface="+mn-ea"/>
                <a:cs typeface="Times New Roman" pitchFamily="18" charset="0"/>
              </a:rPr>
              <a:t>555</a:t>
            </a:r>
            <a:r>
              <a:rPr lang="zh-CN" altLang="en-US" sz="2800" b="1" dirty="0" smtClean="0">
                <a:solidFill>
                  <a:srgbClr val="00B0F0"/>
                </a:solidFill>
                <a:latin typeface="+mn-ea"/>
                <a:cs typeface="Times New Roman" pitchFamily="18" charset="0"/>
              </a:rPr>
              <a:t>定时器多谐振荡器</a:t>
            </a:r>
            <a:r>
              <a:rPr lang="en-US" altLang="zh-CN" sz="2800" b="1" dirty="0" smtClean="0">
                <a:solidFill>
                  <a:srgbClr val="00B0F0"/>
                </a:solidFill>
                <a:latin typeface="+mn-ea"/>
                <a:cs typeface="Times New Roman" pitchFamily="18" charset="0"/>
              </a:rPr>
              <a:t>…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+mn-ea"/>
              <a:cs typeface="Times New Roman" pitchFamily="18" charset="0"/>
            </a:endParaRPr>
          </a:p>
          <a:p>
            <a:pPr lvl="0" indent="268288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+mn-ea"/>
              </a:rPr>
              <a:t>⑵</a:t>
            </a:r>
            <a:r>
              <a:rPr lang="zh-CN" altLang="en-US" sz="2800" dirty="0" smtClean="0">
                <a:latin typeface="+mn-ea"/>
              </a:rPr>
              <a:t>抢答模块电路</a:t>
            </a:r>
            <a:endParaRPr lang="en-US" altLang="zh-CN" sz="2800" dirty="0" smtClean="0">
              <a:latin typeface="+mn-ea"/>
            </a:endParaRPr>
          </a:p>
          <a:p>
            <a:pPr lvl="0" indent="268288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latin typeface="+mn-ea"/>
              </a:rPr>
              <a:t>    </a:t>
            </a:r>
            <a:r>
              <a:rPr lang="zh-CN" altLang="en-US" sz="2800" b="1" dirty="0" smtClean="0">
                <a:solidFill>
                  <a:schemeClr val="accent2"/>
                </a:solidFill>
                <a:latin typeface="+mn-ea"/>
              </a:rPr>
              <a:t>编码器、优先编码器、寄存器</a:t>
            </a:r>
            <a:r>
              <a:rPr lang="en-US" altLang="zh-CN" sz="2800" b="1" dirty="0" smtClean="0">
                <a:solidFill>
                  <a:schemeClr val="accent2"/>
                </a:solidFill>
                <a:latin typeface="+mn-ea"/>
              </a:rPr>
              <a:t>…</a:t>
            </a:r>
          </a:p>
          <a:p>
            <a:pPr indent="268288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+mn-ea"/>
              </a:rPr>
              <a:t>⑶</a:t>
            </a:r>
            <a:r>
              <a:rPr lang="zh-CN" altLang="en-US" sz="2800" dirty="0" smtClean="0">
                <a:latin typeface="+mn-ea"/>
              </a:rPr>
              <a:t>计数模块</a:t>
            </a:r>
            <a:endParaRPr lang="en-US" altLang="zh-CN" sz="2800" dirty="0" smtClean="0">
              <a:latin typeface="+mn-ea"/>
            </a:endParaRPr>
          </a:p>
          <a:p>
            <a:pPr indent="268288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latin typeface="+mn-ea"/>
              </a:rPr>
              <a:t>    </a:t>
            </a:r>
            <a:r>
              <a:rPr lang="zh-CN" altLang="en-US" sz="2800" b="1" dirty="0" smtClean="0">
                <a:solidFill>
                  <a:srgbClr val="00B050"/>
                </a:solidFill>
                <a:latin typeface="+mn-ea"/>
              </a:rPr>
              <a:t>触发器分立元件电路、集成电路</a:t>
            </a:r>
            <a:r>
              <a:rPr lang="en-US" altLang="zh-CN" sz="2800" b="1" dirty="0" smtClean="0">
                <a:solidFill>
                  <a:srgbClr val="00B050"/>
                </a:solidFill>
                <a:latin typeface="+mn-ea"/>
              </a:rPr>
              <a:t>…</a:t>
            </a:r>
            <a:endParaRPr lang="zh-CN" altLang="en-US" sz="2800" b="1" dirty="0" smtClean="0">
              <a:solidFill>
                <a:srgbClr val="00B050"/>
              </a:solidFill>
              <a:latin typeface="+mn-ea"/>
            </a:endParaRPr>
          </a:p>
          <a:p>
            <a:pPr indent="268288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latin typeface="+mn-ea"/>
              </a:rPr>
              <a:t>⑷译码、显示模块电路</a:t>
            </a:r>
            <a:endParaRPr lang="en-US" altLang="zh-CN" sz="2800" dirty="0" smtClean="0">
              <a:latin typeface="+mn-ea"/>
            </a:endParaRPr>
          </a:p>
          <a:p>
            <a:pPr indent="268288" fontAlgn="base">
              <a:lnSpc>
                <a:spcPts val="45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pitchFamily="2" charset="-122"/>
              </a:rPr>
              <a:t>    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宋体" pitchFamily="2" charset="-122"/>
              </a:rPr>
              <a:t>七段数码管、液晶显示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宋体" pitchFamily="2" charset="-122"/>
              </a:rPr>
              <a:t>…</a:t>
            </a:r>
            <a:r>
              <a:rPr lang="zh-CN" altLang="en-US" sz="2800" b="1" dirty="0" smtClean="0">
                <a:solidFill>
                  <a:srgbClr val="FFC000"/>
                </a:solidFill>
                <a:latin typeface="+mn-ea"/>
                <a:cs typeface="宋体" pitchFamily="2" charset="-122"/>
              </a:rPr>
              <a:t>，相应驱动电路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ea"/>
              <a:cs typeface="宋体" pitchFamily="2" charset="-122"/>
            </a:endParaRPr>
          </a:p>
        </p:txBody>
      </p:sp>
      <p:pic>
        <p:nvPicPr>
          <p:cNvPr id="4" name="Picture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428604"/>
            <a:ext cx="5429288" cy="208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7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7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7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73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 txBox="1">
            <a:spLocks noChangeArrowheads="1"/>
          </p:cNvSpPr>
          <p:nvPr/>
        </p:nvSpPr>
        <p:spPr>
          <a:xfrm>
            <a:off x="285720" y="214290"/>
            <a:ext cx="2357454" cy="571504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四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.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 整体电路</a:t>
            </a:r>
            <a:endParaRPr kumimoji="0" lang="en-US" sz="41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2918"/>
            <a:ext cx="9001156" cy="601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 txBox="1">
            <a:spLocks noChangeArrowheads="1"/>
          </p:cNvSpPr>
          <p:nvPr/>
        </p:nvSpPr>
        <p:spPr>
          <a:xfrm>
            <a:off x="285720" y="357166"/>
            <a:ext cx="3286148" cy="571504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五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.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 芯片使用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74LS00</a:t>
            </a:r>
            <a:endParaRPr kumimoji="0" lang="en-US" sz="41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85860"/>
            <a:ext cx="6786610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-142900"/>
            <a:ext cx="2857488" cy="253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 txBox="1">
            <a:spLocks noChangeArrowheads="1"/>
          </p:cNvSpPr>
          <p:nvPr/>
        </p:nvSpPr>
        <p:spPr>
          <a:xfrm>
            <a:off x="285720" y="357166"/>
            <a:ext cx="3286148" cy="571504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五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.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 芯片使用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74LS175</a:t>
            </a:r>
            <a:endParaRPr kumimoji="0" lang="en-US" sz="41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642918"/>
            <a:ext cx="3624260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142984"/>
            <a:ext cx="471487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4143380"/>
            <a:ext cx="4214842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8218" y="2643182"/>
            <a:ext cx="3675782" cy="398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14290"/>
            <a:ext cx="6215106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 txBox="1">
            <a:spLocks noChangeArrowheads="1"/>
          </p:cNvSpPr>
          <p:nvPr/>
        </p:nvSpPr>
        <p:spPr>
          <a:xfrm>
            <a:off x="285720" y="357166"/>
            <a:ext cx="3286148" cy="571504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五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.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 芯片使用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宋体" pitchFamily="2" charset="-122"/>
                <a:ea typeface="+mj-ea"/>
                <a:cs typeface="+mj-cs"/>
              </a:rPr>
              <a:t>74LS190</a:t>
            </a:r>
            <a:endParaRPr kumimoji="0" lang="en-US" sz="41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0"/>
            <a:ext cx="5572164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357670"/>
            <a:ext cx="442915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428604"/>
            <a:ext cx="4071934" cy="557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172</TotalTime>
  <Words>309</Words>
  <Application>Microsoft Office PowerPoint</Application>
  <PresentationFormat>全屏显示(4:3)</PresentationFormat>
  <Paragraphs>32</Paragraphs>
  <Slides>18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聚合</vt:lpstr>
      <vt:lpstr>幻灯片 1</vt:lpstr>
      <vt:lpstr>一. 任务要求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一. 多级放大器及其级间耦合：</dc:title>
  <dc:creator>lenovo</dc:creator>
  <cp:lastModifiedBy>lenovo</cp:lastModifiedBy>
  <cp:revision>17</cp:revision>
  <dcterms:created xsi:type="dcterms:W3CDTF">2023-11-12T23:39:28Z</dcterms:created>
  <dcterms:modified xsi:type="dcterms:W3CDTF">2024-12-04T11:06:13Z</dcterms:modified>
</cp:coreProperties>
</file>